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2" r:id="rId2"/>
    <p:sldId id="264" r:id="rId3"/>
    <p:sldId id="256" r:id="rId4"/>
    <p:sldId id="265" r:id="rId5"/>
    <p:sldId id="257" r:id="rId6"/>
    <p:sldId id="258" r:id="rId7"/>
    <p:sldId id="259" r:id="rId8"/>
    <p:sldId id="261" r:id="rId9"/>
    <p:sldId id="263" r:id="rId10"/>
    <p:sldId id="260"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806" autoAdjust="0"/>
  </p:normalViewPr>
  <p:slideViewPr>
    <p:cSldViewPr snapToGrid="0" snapToObjects="1">
      <p:cViewPr>
        <p:scale>
          <a:sx n="125" d="100"/>
          <a:sy n="125" d="100"/>
        </p:scale>
        <p:origin x="702" y="-141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095610-AA40-5942-A5FC-462F5F432CC9}" type="datetimeFigureOut">
              <a:rPr lang="en-US" smtClean="0"/>
              <a:t>1/18/2021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5B45D2-8214-C948-AA04-185DD355DDDB}" type="slidenum">
              <a:rPr lang="en-US" smtClean="0"/>
              <a:t>‹#›</a:t>
            </a:fld>
            <a:endParaRPr lang="en-US"/>
          </a:p>
        </p:txBody>
      </p:sp>
    </p:spTree>
    <p:extLst>
      <p:ext uri="{BB962C8B-B14F-4D97-AF65-F5344CB8AC3E}">
        <p14:creationId xmlns:p14="http://schemas.microsoft.com/office/powerpoint/2010/main" val="2961140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Importance of abundance </a:t>
            </a:r>
            <a:r>
              <a:rPr lang="en-US" sz="1200" b="1" kern="1200" dirty="0" smtClean="0">
                <a:solidFill>
                  <a:schemeClr val="tx1"/>
                </a:solidFill>
                <a:effectLst/>
                <a:latin typeface="+mn-lt"/>
                <a:ea typeface="+mn-ea"/>
                <a:cs typeface="+mn-cs"/>
              </a:rPr>
              <a:t>and </a:t>
            </a:r>
            <a:r>
              <a:rPr lang="en-US" sz="1200" b="1" kern="1200" dirty="0" smtClean="0">
                <a:solidFill>
                  <a:schemeClr val="tx1"/>
                </a:solidFill>
                <a:effectLst/>
                <a:latin typeface="+mn-lt"/>
                <a:ea typeface="+mn-ea"/>
                <a:cs typeface="+mn-cs"/>
              </a:rPr>
              <a:t>biomass </a:t>
            </a:r>
            <a:r>
              <a:rPr lang="en-US" sz="1200" b="1" kern="1200" dirty="0" smtClean="0">
                <a:solidFill>
                  <a:schemeClr val="tx1"/>
                </a:solidFill>
                <a:effectLst/>
                <a:latin typeface="+mn-lt"/>
                <a:ea typeface="+mn-ea"/>
                <a:cs typeface="+mn-cs"/>
              </a:rPr>
              <a:t>indices</a:t>
            </a:r>
            <a:r>
              <a:rPr lang="en-US" sz="1200" b="1" kern="1200" dirty="0" smtClean="0">
                <a:solidFill>
                  <a:schemeClr val="tx1"/>
                </a:solidFill>
                <a:effectLst/>
                <a:latin typeface="+mn-lt"/>
                <a:ea typeface="+mn-ea"/>
                <a:cs typeface="+mn-cs"/>
              </a:rPr>
              <a:t>:</a:t>
            </a:r>
          </a:p>
          <a:p>
            <a:pPr marL="171450" marR="0" lvl="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Make sure that everyone understands</a:t>
            </a:r>
            <a:r>
              <a:rPr lang="en-US" baseline="0" dirty="0" smtClean="0"/>
              <a:t> that indices can be directly equated with abundance and biomass estimates and how reliable they are.</a:t>
            </a:r>
            <a:endParaRPr lang="en-US" dirty="0" smtClean="0"/>
          </a:p>
          <a:p>
            <a:endParaRPr lang="en-US" dirty="0" smtClean="0"/>
          </a:p>
          <a:p>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A good sampling protocol aims to control or quantify any factors which may systematically bias observed catches between different survey years or </a:t>
            </a:r>
            <a:r>
              <a:rPr lang="en-US" sz="1200" kern="1200" dirty="0" smtClean="0">
                <a:solidFill>
                  <a:schemeClr val="tx1"/>
                </a:solidFill>
                <a:effectLst/>
                <a:latin typeface="+mn-lt"/>
                <a:ea typeface="+mn-ea"/>
                <a:cs typeface="+mn-cs"/>
              </a:rPr>
              <a:t>regions.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a:t>
            </a:r>
            <a:r>
              <a:rPr lang="en-US" sz="1200" b="1" kern="1200" dirty="0" smtClean="0">
                <a:solidFill>
                  <a:schemeClr val="tx1"/>
                </a:solidFill>
                <a:effectLst/>
                <a:latin typeface="+mn-lt"/>
                <a:ea typeface="+mn-ea"/>
                <a:cs typeface="+mn-cs"/>
              </a:rPr>
              <a:t>controlled factors</a:t>
            </a:r>
            <a:r>
              <a:rPr lang="en-US" sz="1200" kern="1200" dirty="0" smtClean="0">
                <a:solidFill>
                  <a:schemeClr val="tx1"/>
                </a:solidFill>
                <a:effectLst/>
                <a:latin typeface="+mn-lt"/>
                <a:ea typeface="+mn-ea"/>
                <a:cs typeface="+mn-cs"/>
              </a:rPr>
              <a:t>:</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Vessel speed.</a:t>
            </a:r>
          </a:p>
          <a:p>
            <a:pPr marL="1085850" lvl="2" indent="-171450">
              <a:buFont typeface="Arial" panose="020B0604020202020204" pitchFamily="34" charset="0"/>
              <a:buChar char="•"/>
            </a:pPr>
            <a:r>
              <a:rPr lang="en-US" sz="1200" kern="1200" dirty="0" smtClean="0">
                <a:solidFill>
                  <a:schemeClr val="tx1"/>
                </a:solidFill>
                <a:effectLst/>
                <a:latin typeface="+mn-lt"/>
                <a:ea typeface="+mn-ea"/>
                <a:cs typeface="+mn-cs"/>
              </a:rPr>
              <a:t>Tow</a:t>
            </a:r>
            <a:r>
              <a:rPr lang="en-US" sz="1200" kern="1200" baseline="0" dirty="0" smtClean="0">
                <a:solidFill>
                  <a:schemeClr val="tx1"/>
                </a:solidFill>
                <a:effectLst/>
                <a:latin typeface="+mn-lt"/>
                <a:ea typeface="+mn-ea"/>
                <a:cs typeface="+mn-cs"/>
              </a:rPr>
              <a:t> duration (5 minutes).</a:t>
            </a:r>
          </a:p>
          <a:p>
            <a:pPr marL="1085850" lvl="2" indent="-171450">
              <a:buFont typeface="Arial" panose="020B0604020202020204" pitchFamily="34" charset="0"/>
              <a:buChar char="•"/>
            </a:pPr>
            <a:r>
              <a:rPr lang="en-US" sz="1600" i="1" dirty="0" smtClean="0"/>
              <a:t>5-minute tow duration </a:t>
            </a:r>
          </a:p>
          <a:p>
            <a:pPr marL="1085850" lvl="2" indent="-171450">
              <a:buFont typeface="Arial" panose="020B0604020202020204" pitchFamily="34" charset="0"/>
              <a:buChar char="•"/>
            </a:pPr>
            <a:r>
              <a:rPr lang="en-US" sz="1600" i="1" dirty="0" smtClean="0"/>
              <a:t>Gear dimensions &amp; configuration. </a:t>
            </a:r>
          </a:p>
          <a:p>
            <a:pPr marL="1085850" lvl="2" indent="-171450">
              <a:buFont typeface="Arial" panose="020B0604020202020204" pitchFamily="34" charset="0"/>
              <a:buChar char="•"/>
            </a:pPr>
            <a:r>
              <a:rPr lang="en-US" sz="1600" i="1" dirty="0" smtClean="0"/>
              <a:t>Time of day</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controlled factors a</a:t>
            </a:r>
            <a:r>
              <a:rPr lang="en-US" sz="1200" kern="1200" dirty="0" smtClean="0">
                <a:solidFill>
                  <a:schemeClr val="tx1"/>
                </a:solidFill>
                <a:effectLst/>
                <a:latin typeface="+mn-lt"/>
                <a:ea typeface="+mn-ea"/>
                <a:cs typeface="+mn-cs"/>
              </a:rPr>
              <a:t>ims </a:t>
            </a:r>
            <a:r>
              <a:rPr lang="en-US" sz="1200" kern="1200" dirty="0" smtClean="0">
                <a:solidFill>
                  <a:schemeClr val="tx1"/>
                </a:solidFill>
                <a:effectLst/>
                <a:latin typeface="+mn-lt"/>
                <a:ea typeface="+mn-ea"/>
                <a:cs typeface="+mn-cs"/>
              </a:rPr>
              <a:t>to maintain the consistency of </a:t>
            </a:r>
            <a:r>
              <a:rPr lang="en-US" sz="1200" kern="1200" dirty="0" smtClean="0">
                <a:solidFill>
                  <a:schemeClr val="tx1"/>
                </a:solidFill>
                <a:effectLst/>
                <a:latin typeface="+mn-lt"/>
                <a:ea typeface="+mn-ea"/>
                <a:cs typeface="+mn-cs"/>
              </a:rPr>
              <a:t>trawl behavior between different tows.</a:t>
            </a:r>
          </a:p>
          <a:p>
            <a:pPr marL="171450" lvl="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0" lvl="0" indent="0">
              <a:buFont typeface="Arial" panose="020B0604020202020204" pitchFamily="34" charset="0"/>
              <a:buNone/>
            </a:pPr>
            <a:endParaRPr lang="en-CA" sz="1200" kern="1200" dirty="0" smtClean="0">
              <a:solidFill>
                <a:schemeClr val="tx1"/>
              </a:solidFill>
              <a:effectLst/>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D15B45D2-8214-C948-AA04-185DD355DDDB}" type="slidenum">
              <a:rPr lang="en-US" smtClean="0"/>
              <a:t>2</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Same gear. </a:t>
            </a:r>
            <a:r>
              <a:rPr lang="en-US" sz="1200" kern="1200" dirty="0" err="1" smtClean="0">
                <a:solidFill>
                  <a:schemeClr val="tx1"/>
                </a:solidFill>
                <a:effectLst/>
                <a:latin typeface="+mn-lt"/>
                <a:ea typeface="+mn-ea"/>
                <a:cs typeface="+mn-cs"/>
              </a:rPr>
              <a:t>Nephrops</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same netting</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5-minute tows @ 2 knots.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Fishing during daylight hours.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Wind conditions &lt; 25 knots.</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Reject tows with too much net damage.</a:t>
            </a:r>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Standardize catches by swept area.</a:t>
            </a:r>
            <a:endParaRPr lang="en-CA"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3</a:t>
            </a:fld>
            <a:endParaRPr lang="en-US"/>
          </a:p>
        </p:txBody>
      </p:sp>
    </p:spTree>
    <p:extLst>
      <p:ext uri="{BB962C8B-B14F-4D97-AF65-F5344CB8AC3E}">
        <p14:creationId xmlns:p14="http://schemas.microsoft.com/office/powerpoint/2010/main" val="401339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Examples of factors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but </a:t>
            </a:r>
            <a:r>
              <a:rPr lang="en-US" sz="1200" b="1" kern="1200" baseline="0" dirty="0" smtClean="0">
                <a:solidFill>
                  <a:schemeClr val="tx1"/>
                </a:solidFill>
                <a:effectLst/>
                <a:latin typeface="+mn-lt"/>
                <a:ea typeface="+mn-ea"/>
                <a:cs typeface="+mn-cs"/>
              </a:rPr>
              <a:t>accounted</a:t>
            </a:r>
            <a:r>
              <a:rPr lang="en-US" sz="1200" kern="1200" baseline="0" dirty="0" smtClean="0">
                <a:solidFill>
                  <a:schemeClr val="tx1"/>
                </a:solidFill>
                <a:effectLst/>
                <a:latin typeface="+mn-lt"/>
                <a:ea typeface="+mn-ea"/>
                <a:cs typeface="+mn-cs"/>
              </a:rPr>
              <a:t> for:</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As an example of a quantified factor, trawl width measurements during trawling are made to estimate the total </a:t>
            </a:r>
            <a:r>
              <a:rPr lang="en-US" sz="1200" b="1" kern="1200" dirty="0" smtClean="0">
                <a:solidFill>
                  <a:schemeClr val="tx1"/>
                </a:solidFill>
                <a:effectLst/>
                <a:latin typeface="+mn-lt"/>
                <a:ea typeface="+mn-ea"/>
                <a:cs typeface="+mn-cs"/>
              </a:rPr>
              <a:t>area swept </a:t>
            </a:r>
            <a:r>
              <a:rPr lang="en-US" sz="1200" kern="1200" dirty="0" smtClean="0">
                <a:solidFill>
                  <a:schemeClr val="tx1"/>
                </a:solidFill>
                <a:effectLst/>
                <a:latin typeface="+mn-lt"/>
                <a:ea typeface="+mn-ea"/>
                <a:cs typeface="+mn-cs"/>
              </a:rPr>
              <a:t>by each trawl of the survey, which shows a lot of variation from tow to tow, through variations</a:t>
            </a:r>
            <a:r>
              <a:rPr lang="en-US" sz="1200" kern="1200" baseline="0" dirty="0" smtClean="0">
                <a:solidFill>
                  <a:schemeClr val="tx1"/>
                </a:solidFill>
                <a:effectLst/>
                <a:latin typeface="+mn-lt"/>
                <a:ea typeface="+mn-ea"/>
                <a:cs typeface="+mn-cs"/>
              </a:rPr>
              <a:t> in trawl width, touchdown and stop times. This is a quantitative measure of </a:t>
            </a:r>
            <a:r>
              <a:rPr lang="en-US" sz="1200" b="1" kern="1200" baseline="0" dirty="0" smtClean="0">
                <a:solidFill>
                  <a:schemeClr val="tx1"/>
                </a:solidFill>
                <a:effectLst/>
                <a:latin typeface="+mn-lt"/>
                <a:ea typeface="+mn-ea"/>
                <a:cs typeface="+mn-cs"/>
              </a:rPr>
              <a:t>fishing effort</a:t>
            </a:r>
            <a:r>
              <a:rPr lang="en-US" sz="1200" b="0" kern="1200" baseline="0" dirty="0" smtClean="0">
                <a:solidFill>
                  <a:schemeClr val="tx1"/>
                </a:solidFill>
                <a:effectLst/>
                <a:latin typeface="+mn-lt"/>
                <a:ea typeface="+mn-ea"/>
                <a:cs typeface="+mn-cs"/>
              </a:rPr>
              <a:t> and is currently the only factor used to standardize survey catches.</a:t>
            </a:r>
            <a:endParaRPr lang="en-US" sz="1200" kern="1200" baseline="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pPr lvl="0"/>
            <a:endParaRPr lang="en-CA" sz="1200" kern="1200" dirty="0" smtClean="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An example of an </a:t>
            </a:r>
            <a:r>
              <a:rPr lang="en-US" sz="1200" b="1" kern="1200" dirty="0" smtClean="0">
                <a:solidFill>
                  <a:schemeClr val="tx1"/>
                </a:solidFill>
                <a:effectLst/>
                <a:latin typeface="+mn-lt"/>
                <a:ea typeface="+mn-ea"/>
                <a:cs typeface="+mn-cs"/>
              </a:rPr>
              <a:t>uncontrolled</a:t>
            </a:r>
            <a:r>
              <a:rPr lang="en-US" sz="1200" kern="1200" dirty="0" smtClean="0">
                <a:solidFill>
                  <a:schemeClr val="tx1"/>
                </a:solidFill>
                <a:effectLst/>
                <a:latin typeface="+mn-lt"/>
                <a:ea typeface="+mn-ea"/>
                <a:cs typeface="+mn-cs"/>
              </a:rPr>
              <a:t> factor which came about during the assessment last year,</a:t>
            </a:r>
            <a:r>
              <a:rPr lang="en-US" sz="1200" kern="1200" baseline="0" dirty="0" smtClean="0">
                <a:solidFill>
                  <a:schemeClr val="tx1"/>
                </a:solidFill>
                <a:effectLst/>
                <a:latin typeface="+mn-lt"/>
                <a:ea typeface="+mn-ea"/>
                <a:cs typeface="+mn-cs"/>
              </a:rPr>
              <a:t> was the presence of an </a:t>
            </a:r>
            <a:r>
              <a:rPr lang="en-US" sz="1200" b="1" kern="1200" baseline="0" dirty="0" smtClean="0">
                <a:solidFill>
                  <a:schemeClr val="tx1"/>
                </a:solidFill>
                <a:effectLst/>
                <a:latin typeface="+mn-lt"/>
                <a:ea typeface="+mn-ea"/>
                <a:cs typeface="+mn-cs"/>
              </a:rPr>
              <a:t>extended passive trawling </a:t>
            </a:r>
            <a:r>
              <a:rPr lang="en-US" sz="1200" kern="1200" baseline="0" dirty="0" smtClean="0">
                <a:solidFill>
                  <a:schemeClr val="tx1"/>
                </a:solidFill>
                <a:effectLst/>
                <a:latin typeface="+mn-lt"/>
                <a:ea typeface="+mn-ea"/>
                <a:cs typeface="+mn-cs"/>
              </a:rPr>
              <a:t>phase at the end of survey tows.</a:t>
            </a:r>
          </a:p>
          <a:p>
            <a:pPr marL="171450" lvl="0"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passive trawling phase, which was unaccounted for, occurs in the gap of time between when the stop signal is given and when trawl finally lifts off the bottom during winching, lasting ~1min20s for 2017 and 2018, but swelled to ~2mins in 2019. Keep in mind that a regular tow is only 5 minutes long, so this addition was a source of concern, potentially representing a significant source of uncontrolled positive bias in our abundance and biomass estimates.</a:t>
            </a: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unaccounted source of trawl swept area came about because a confluence of factors:</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survey vessel showed only a </a:t>
            </a:r>
            <a:r>
              <a:rPr lang="en-US" sz="1200" b="1" kern="1200" baseline="0" dirty="0" smtClean="0">
                <a:solidFill>
                  <a:schemeClr val="tx1"/>
                </a:solidFill>
                <a:effectLst/>
                <a:latin typeface="+mn-lt"/>
                <a:ea typeface="+mn-ea"/>
                <a:cs typeface="+mn-cs"/>
              </a:rPr>
              <a:t>moderate deceleration </a:t>
            </a:r>
            <a:r>
              <a:rPr lang="en-US" sz="1200" kern="1200" baseline="0" dirty="0" smtClean="0">
                <a:solidFill>
                  <a:schemeClr val="tx1"/>
                </a:solidFill>
                <a:effectLst/>
                <a:latin typeface="+mn-lt"/>
                <a:ea typeface="+mn-ea"/>
                <a:cs typeface="+mn-cs"/>
              </a:rPr>
              <a:t>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a:t>
            </a:r>
            <a:r>
              <a:rPr lang="en-US" sz="1200" b="1" kern="1200" baseline="0" dirty="0" smtClean="0">
                <a:solidFill>
                  <a:schemeClr val="tx1"/>
                </a:solidFill>
                <a:effectLst/>
                <a:latin typeface="+mn-lt"/>
                <a:ea typeface="+mn-ea"/>
                <a:cs typeface="+mn-cs"/>
              </a:rPr>
              <a:t>heading</a:t>
            </a:r>
            <a:r>
              <a:rPr lang="en-US" sz="1200" kern="1200" baseline="0" dirty="0" smtClean="0">
                <a:solidFill>
                  <a:schemeClr val="tx1"/>
                </a:solidFill>
                <a:effectLst/>
                <a:latin typeface="+mn-lt"/>
                <a:ea typeface="+mn-ea"/>
                <a:cs typeface="+mn-cs"/>
              </a:rPr>
              <a:t> of the survey vessel was largely </a:t>
            </a:r>
            <a:r>
              <a:rPr lang="en-US" sz="1200" b="1" kern="1200" baseline="0" dirty="0" smtClean="0">
                <a:solidFill>
                  <a:schemeClr val="tx1"/>
                </a:solidFill>
                <a:effectLst/>
                <a:latin typeface="+mn-lt"/>
                <a:ea typeface="+mn-ea"/>
                <a:cs typeface="+mn-cs"/>
              </a:rPr>
              <a:t>maintained</a:t>
            </a:r>
            <a:r>
              <a:rPr lang="en-US" sz="1200" kern="1200" baseline="0" dirty="0" smtClean="0">
                <a:solidFill>
                  <a:schemeClr val="tx1"/>
                </a:solidFill>
                <a:effectLst/>
                <a:latin typeface="+mn-lt"/>
                <a:ea typeface="+mn-ea"/>
                <a:cs typeface="+mn-cs"/>
              </a:rPr>
              <a:t> after the stop signal.</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The vessel’s </a:t>
            </a:r>
            <a:r>
              <a:rPr lang="en-US" sz="1200" b="1" kern="1200" baseline="0" dirty="0" smtClean="0">
                <a:solidFill>
                  <a:schemeClr val="tx1"/>
                </a:solidFill>
                <a:effectLst/>
                <a:latin typeface="+mn-lt"/>
                <a:ea typeface="+mn-ea"/>
                <a:cs typeface="+mn-cs"/>
              </a:rPr>
              <a:t>winch</a:t>
            </a:r>
            <a:r>
              <a:rPr lang="en-US" sz="1200" kern="1200" baseline="0" dirty="0" smtClean="0">
                <a:solidFill>
                  <a:schemeClr val="tx1"/>
                </a:solidFill>
                <a:effectLst/>
                <a:latin typeface="+mn-lt"/>
                <a:ea typeface="+mn-ea"/>
                <a:cs typeface="+mn-cs"/>
              </a:rPr>
              <a:t> was operated at a </a:t>
            </a:r>
            <a:r>
              <a:rPr lang="en-US" sz="1200" b="1" kern="1200" baseline="0" dirty="0" smtClean="0">
                <a:solidFill>
                  <a:schemeClr val="tx1"/>
                </a:solidFill>
                <a:effectLst/>
                <a:latin typeface="+mn-lt"/>
                <a:ea typeface="+mn-ea"/>
                <a:cs typeface="+mn-cs"/>
              </a:rPr>
              <a:t>lower speed </a:t>
            </a:r>
            <a:r>
              <a:rPr lang="en-US" sz="1200" kern="1200" baseline="0" dirty="0" smtClean="0">
                <a:solidFill>
                  <a:schemeClr val="tx1"/>
                </a:solidFill>
                <a:effectLst/>
                <a:latin typeface="+mn-lt"/>
                <a:ea typeface="+mn-ea"/>
                <a:cs typeface="+mn-cs"/>
              </a:rPr>
              <a:t>than in 2017 and 2018, which extended the period of time the trawl was dragged along the bottom before lifting off.</a:t>
            </a:r>
          </a:p>
          <a:p>
            <a:pPr marL="1085850" lvl="2" indent="-171450">
              <a:buFont typeface="Arial" panose="020B0604020202020204" pitchFamily="34" charset="0"/>
              <a:buChar char="•"/>
            </a:pPr>
            <a:r>
              <a:rPr lang="en-US" sz="1200" kern="1200" baseline="0" dirty="0" smtClean="0">
                <a:solidFill>
                  <a:schemeClr val="tx1"/>
                </a:solidFill>
                <a:effectLst/>
                <a:latin typeface="+mn-lt"/>
                <a:ea typeface="+mn-ea"/>
                <a:cs typeface="+mn-cs"/>
              </a:rPr>
              <a:t>Swept area for this passive phase estimates seemingly represented a 45% average increase over and above the regular swept area which was previous accounted for (~30-35% for 2017 and 2018).</a:t>
            </a:r>
          </a:p>
          <a:p>
            <a:pPr marL="628650" lvl="1" indent="-171450">
              <a:buFont typeface="Arial" panose="020B0604020202020204" pitchFamily="34" charset="0"/>
              <a:buChar char="•"/>
            </a:pPr>
            <a:r>
              <a:rPr lang="en-US" sz="1200" kern="1200" baseline="0" dirty="0" smtClean="0">
                <a:solidFill>
                  <a:schemeClr val="tx1"/>
                </a:solidFill>
                <a:effectLst/>
                <a:latin typeface="+mn-lt"/>
                <a:ea typeface="+mn-ea"/>
                <a:cs typeface="+mn-cs"/>
              </a:rPr>
              <a:t>This led to end-of-tow protocol changes for the 2020 survey:</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Stronger deceleration </a:t>
            </a:r>
            <a:r>
              <a:rPr lang="en-US" sz="1200" kern="1200" baseline="0" dirty="0" smtClean="0">
                <a:solidFill>
                  <a:schemeClr val="tx1"/>
                </a:solidFill>
                <a:effectLst/>
                <a:latin typeface="+mn-lt"/>
                <a:ea typeface="+mn-ea"/>
                <a:cs typeface="+mn-cs"/>
              </a:rPr>
              <a:t>of the survey vessel</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Turning</a:t>
            </a:r>
            <a:r>
              <a:rPr lang="en-US" sz="1200" kern="1200" baseline="0" dirty="0" smtClean="0">
                <a:solidFill>
                  <a:schemeClr val="tx1"/>
                </a:solidFill>
                <a:effectLst/>
                <a:latin typeface="+mn-lt"/>
                <a:ea typeface="+mn-ea"/>
                <a:cs typeface="+mn-cs"/>
              </a:rPr>
              <a:t> or maneuvering of the </a:t>
            </a:r>
            <a:r>
              <a:rPr lang="en-US" sz="1200" b="1" kern="1200" baseline="0" dirty="0" smtClean="0">
                <a:solidFill>
                  <a:schemeClr val="tx1"/>
                </a:solidFill>
                <a:effectLst/>
                <a:latin typeface="+mn-lt"/>
                <a:ea typeface="+mn-ea"/>
                <a:cs typeface="+mn-cs"/>
              </a:rPr>
              <a:t>vessel</a:t>
            </a:r>
            <a:r>
              <a:rPr lang="en-US" sz="1200" kern="1200" baseline="0" dirty="0" smtClean="0">
                <a:solidFill>
                  <a:schemeClr val="tx1"/>
                </a:solidFill>
                <a:effectLst/>
                <a:latin typeface="+mn-lt"/>
                <a:ea typeface="+mn-ea"/>
                <a:cs typeface="+mn-cs"/>
              </a:rPr>
              <a:t> around the trawl during winching.</a:t>
            </a:r>
          </a:p>
          <a:p>
            <a:pPr marL="1085850" lvl="2" indent="-171450">
              <a:buFont typeface="Arial" panose="020B0604020202020204" pitchFamily="34" charset="0"/>
              <a:buChar char="•"/>
            </a:pPr>
            <a:r>
              <a:rPr lang="en-US" sz="1200" b="1" kern="1200" baseline="0" dirty="0" smtClean="0">
                <a:solidFill>
                  <a:schemeClr val="tx1"/>
                </a:solidFill>
                <a:effectLst/>
                <a:latin typeface="+mn-lt"/>
                <a:ea typeface="+mn-ea"/>
                <a:cs typeface="+mn-cs"/>
              </a:rPr>
              <a:t>Increase</a:t>
            </a:r>
            <a:r>
              <a:rPr lang="en-US" sz="1200" kern="1200" baseline="0" dirty="0" smtClean="0">
                <a:solidFill>
                  <a:schemeClr val="tx1"/>
                </a:solidFill>
                <a:effectLst/>
                <a:latin typeface="+mn-lt"/>
                <a:ea typeface="+mn-ea"/>
                <a:cs typeface="+mn-cs"/>
              </a:rPr>
              <a:t> of </a:t>
            </a:r>
            <a:r>
              <a:rPr lang="en-US" sz="1200" b="1" kern="1200" baseline="0" dirty="0" smtClean="0">
                <a:solidFill>
                  <a:schemeClr val="tx1"/>
                </a:solidFill>
                <a:effectLst/>
                <a:latin typeface="+mn-lt"/>
                <a:ea typeface="+mn-ea"/>
                <a:cs typeface="+mn-cs"/>
              </a:rPr>
              <a:t>winch speed </a:t>
            </a:r>
            <a:r>
              <a:rPr lang="en-US" sz="1200" kern="1200" baseline="0" dirty="0" smtClean="0">
                <a:solidFill>
                  <a:schemeClr val="tx1"/>
                </a:solidFill>
                <a:effectLst/>
                <a:latin typeface="+mn-lt"/>
                <a:ea typeface="+mn-ea"/>
                <a:cs typeface="+mn-cs"/>
              </a:rPr>
              <a:t>operation to at least the levels in use during the 2017 and 2018 surveys.</a:t>
            </a:r>
            <a:endParaRPr lang="en-US" sz="1200" kern="1200" dirty="0" smtClean="0">
              <a:solidFill>
                <a:schemeClr val="tx1"/>
              </a:solidFill>
              <a:effectLst/>
              <a:latin typeface="+mn-lt"/>
              <a:ea typeface="+mn-ea"/>
              <a:cs typeface="+mn-cs"/>
            </a:endParaRPr>
          </a:p>
          <a:p>
            <a:pPr marL="628650" lvl="1" indent="-171450">
              <a:buFont typeface="Arial" panose="020B0604020202020204" pitchFamily="34" charset="0"/>
              <a:buChar char="•"/>
            </a:pPr>
            <a:r>
              <a:rPr lang="en-US" sz="1200" kern="1200" dirty="0" smtClean="0">
                <a:solidFill>
                  <a:schemeClr val="tx1"/>
                </a:solidFill>
                <a:effectLst/>
                <a:latin typeface="+mn-lt"/>
                <a:ea typeface="+mn-ea"/>
                <a:cs typeface="+mn-cs"/>
              </a:rPr>
              <a:t>Thus the</a:t>
            </a:r>
            <a:r>
              <a:rPr lang="en-US" sz="1200" kern="1200" baseline="0" dirty="0" smtClean="0">
                <a:solidFill>
                  <a:schemeClr val="tx1"/>
                </a:solidFill>
                <a:effectLst/>
                <a:latin typeface="+mn-lt"/>
                <a:ea typeface="+mn-ea"/>
                <a:cs typeface="+mn-cs"/>
              </a:rPr>
              <a:t> factor of the passive trawling </a:t>
            </a:r>
            <a:r>
              <a:rPr lang="en-US" sz="1200" kern="1200" dirty="0" smtClean="0">
                <a:solidFill>
                  <a:schemeClr val="tx1"/>
                </a:solidFill>
                <a:effectLst/>
                <a:latin typeface="+mn-lt"/>
                <a:ea typeface="+mn-ea"/>
                <a:cs typeface="+mn-cs"/>
              </a:rPr>
              <a:t>then </a:t>
            </a:r>
            <a:r>
              <a:rPr lang="en-US" sz="1200" kern="1200" dirty="0" smtClean="0">
                <a:solidFill>
                  <a:schemeClr val="tx1"/>
                </a:solidFill>
                <a:effectLst/>
                <a:latin typeface="+mn-lt"/>
                <a:ea typeface="+mn-ea"/>
                <a:cs typeface="+mn-cs"/>
              </a:rPr>
              <a:t>became </a:t>
            </a:r>
            <a:r>
              <a:rPr lang="en-US" sz="1200" kern="1200" dirty="0" smtClean="0">
                <a:solidFill>
                  <a:schemeClr val="tx1"/>
                </a:solidFill>
                <a:effectLst/>
                <a:latin typeface="+mn-lt"/>
                <a:ea typeface="+mn-ea"/>
                <a:cs typeface="+mn-cs"/>
              </a:rPr>
              <a:t>a</a:t>
            </a:r>
            <a:r>
              <a:rPr lang="en-US" sz="1200" kern="1200" baseline="0" dirty="0" smtClean="0">
                <a:solidFill>
                  <a:schemeClr val="tx1"/>
                </a:solidFill>
                <a:effectLst/>
                <a:latin typeface="+mn-lt"/>
                <a:ea typeface="+mn-ea"/>
                <a:cs typeface="+mn-cs"/>
              </a:rPr>
              <a:t> more </a:t>
            </a:r>
            <a:r>
              <a:rPr lang="en-US" sz="1200" kern="1200" dirty="0" smtClean="0">
                <a:solidFill>
                  <a:schemeClr val="tx1"/>
                </a:solidFill>
                <a:effectLst/>
                <a:latin typeface="+mn-lt"/>
                <a:ea typeface="+mn-ea"/>
                <a:cs typeface="+mn-cs"/>
              </a:rPr>
              <a:t>controlled </a:t>
            </a:r>
            <a:r>
              <a:rPr lang="en-US" sz="1200" kern="1200" dirty="0" smtClean="0">
                <a:solidFill>
                  <a:schemeClr val="tx1"/>
                </a:solidFill>
                <a:effectLst/>
                <a:latin typeface="+mn-lt"/>
                <a:ea typeface="+mn-ea"/>
                <a:cs typeface="+mn-cs"/>
              </a:rPr>
              <a:t>factor in the 2020 survey</a:t>
            </a:r>
            <a:r>
              <a:rPr lang="en-US" sz="1200" kern="1200" dirty="0" smtClean="0">
                <a:solidFill>
                  <a:schemeClr val="tx1"/>
                </a:solidFill>
                <a:effectLst/>
                <a:latin typeface="+mn-lt"/>
                <a:ea typeface="+mn-ea"/>
                <a:cs typeface="+mn-cs"/>
              </a:rPr>
              <a:t>.</a:t>
            </a:r>
          </a:p>
          <a:p>
            <a:pPr marL="628650" lvl="1" indent="-171450">
              <a:buFont typeface="Arial" panose="020B0604020202020204" pitchFamily="34" charset="0"/>
              <a:buChar char="•"/>
            </a:pPr>
            <a:endParaRPr lang="en-CA" sz="12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However, given the complexities of the interaction between the trawl and the sea bottom, there exist other factors, </a:t>
            </a:r>
            <a:r>
              <a:rPr lang="en-US" sz="1200" kern="1200" dirty="0" err="1" smtClean="0">
                <a:solidFill>
                  <a:schemeClr val="tx1"/>
                </a:solidFill>
                <a:effectLst/>
                <a:latin typeface="+mn-lt"/>
                <a:ea typeface="+mn-ea"/>
                <a:cs typeface="+mn-cs"/>
              </a:rPr>
              <a:t>unquantified</a:t>
            </a:r>
            <a:r>
              <a:rPr lang="en-US" sz="1200" kern="1200" dirty="0" smtClean="0">
                <a:solidFill>
                  <a:schemeClr val="tx1"/>
                </a:solidFill>
                <a:effectLst/>
                <a:latin typeface="+mn-lt"/>
                <a:ea typeface="+mn-ea"/>
                <a:cs typeface="+mn-cs"/>
              </a:rPr>
              <a:t> and even unknown, for which a certain level of diligence is required.</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In this way, we can meaningfully compare densities between different years or regions.</a:t>
            </a:r>
            <a:endParaRPr lang="en-CA"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Otherwise, observed trends may reflect changes in the factors rather than true changes in population abundance or biomass.</a:t>
            </a:r>
            <a:endParaRPr lang="en-CA" sz="1200" kern="1200" dirty="0" smtClean="0">
              <a:solidFill>
                <a:schemeClr val="tx1"/>
              </a:solidFill>
              <a:effectLst/>
              <a:latin typeface="+mn-lt"/>
              <a:ea typeface="+mn-ea"/>
              <a:cs typeface="+mn-cs"/>
            </a:endParaRP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4</a:t>
            </a:fld>
            <a:endParaRPr lang="en-US"/>
          </a:p>
        </p:txBody>
      </p:sp>
    </p:spTree>
    <p:extLst>
      <p:ext uri="{BB962C8B-B14F-4D97-AF65-F5344CB8AC3E}">
        <p14:creationId xmlns:p14="http://schemas.microsoft.com/office/powerpoint/2010/main" val="1140621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Longer tracks are those</a:t>
            </a:r>
            <a:r>
              <a:rPr lang="en-US" baseline="0" dirty="0" smtClean="0"/>
              <a:t> along the Laurentian channel</a:t>
            </a:r>
          </a:p>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5</a:t>
            </a:fld>
            <a:endParaRPr lang="en-US"/>
          </a:p>
        </p:txBody>
      </p:sp>
    </p:spTree>
    <p:extLst>
      <p:ext uri="{BB962C8B-B14F-4D97-AF65-F5344CB8AC3E}">
        <p14:creationId xmlns:p14="http://schemas.microsoft.com/office/powerpoint/2010/main" val="1921556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5B45D2-8214-C948-AA04-185DD355DDDB}" type="slidenum">
              <a:rPr lang="en-US" smtClean="0"/>
              <a:t>6</a:t>
            </a:fld>
            <a:endParaRPr lang="en-US"/>
          </a:p>
        </p:txBody>
      </p:sp>
    </p:spTree>
    <p:extLst>
      <p:ext uri="{BB962C8B-B14F-4D97-AF65-F5344CB8AC3E}">
        <p14:creationId xmlns:p14="http://schemas.microsoft.com/office/powerpoint/2010/main" val="3064442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Errata section to </a:t>
            </a:r>
            <a:r>
              <a:rPr lang="en-US" dirty="0" err="1" smtClean="0"/>
              <a:t>ResDoc</a:t>
            </a:r>
            <a:r>
              <a:rPr lang="en-US" dirty="0" smtClean="0"/>
              <a:t> </a:t>
            </a:r>
            <a:r>
              <a:rPr lang="mr-IN" dirty="0" smtClean="0"/>
              <a:t>–</a:t>
            </a:r>
            <a:r>
              <a:rPr lang="en-US" dirty="0" smtClean="0"/>
              <a:t> </a:t>
            </a:r>
          </a:p>
          <a:p>
            <a:pPr marL="171450" indent="-171450">
              <a:buFont typeface="Arial" panose="020B0604020202020204" pitchFamily="34" charset="0"/>
              <a:buChar char="•"/>
            </a:pPr>
            <a:r>
              <a:rPr lang="en-US" dirty="0" smtClean="0"/>
              <a:t>What and where’s the best place to state errata from past year?</a:t>
            </a:r>
          </a:p>
          <a:p>
            <a:pPr marL="171450" indent="-171450">
              <a:buFont typeface="Arial" panose="020B0604020202020204" pitchFamily="34" charset="0"/>
              <a:buChar char="•"/>
            </a:pPr>
            <a:r>
              <a:rPr lang="en-US" dirty="0" smtClean="0"/>
              <a:t>This may include data corrections if it leads to a substantive change</a:t>
            </a:r>
          </a:p>
          <a:p>
            <a:endParaRPr lang="en-CA" dirty="0"/>
          </a:p>
        </p:txBody>
      </p:sp>
      <p:sp>
        <p:nvSpPr>
          <p:cNvPr id="4" name="Slide Number Placeholder 3"/>
          <p:cNvSpPr>
            <a:spLocks noGrp="1"/>
          </p:cNvSpPr>
          <p:nvPr>
            <p:ph type="sldNum" sz="quarter" idx="10"/>
          </p:nvPr>
        </p:nvSpPr>
        <p:spPr/>
        <p:txBody>
          <a:bodyPr/>
          <a:lstStyle/>
          <a:p>
            <a:fld id="{D15B45D2-8214-C948-AA04-185DD355DDDB}" type="slidenum">
              <a:rPr lang="en-US" smtClean="0"/>
              <a:t>8</a:t>
            </a:fld>
            <a:endParaRPr lang="en-US"/>
          </a:p>
        </p:txBody>
      </p:sp>
    </p:spTree>
    <p:extLst>
      <p:ext uri="{BB962C8B-B14F-4D97-AF65-F5344CB8AC3E}">
        <p14:creationId xmlns:p14="http://schemas.microsoft.com/office/powerpoint/2010/main" val="1210577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fr-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smtClean="0"/>
              <a:t>Click to edit Master subtitle style</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56606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15900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fr-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59287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idx="1"/>
          </p:nvPr>
        </p:nvSpPr>
        <p:spPr/>
        <p:txBody>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10"/>
          </p:nvPr>
        </p:nvSpPr>
        <p:spPr/>
        <p:txBody>
          <a:bodyPr/>
          <a:lstStyle/>
          <a:p>
            <a:fld id="{464F664E-CA92-A044-BA3B-730E857C41DA}"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56328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fr-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CA" smtClean="0"/>
              <a:t>Click to edit Master text styles</a:t>
            </a:r>
          </a:p>
        </p:txBody>
      </p:sp>
      <p:sp>
        <p:nvSpPr>
          <p:cNvPr id="4" name="Date Placeholder 3"/>
          <p:cNvSpPr>
            <a:spLocks noGrp="1"/>
          </p:cNvSpPr>
          <p:nvPr>
            <p:ph type="dt" sz="half" idx="10"/>
          </p:nvPr>
        </p:nvSpPr>
        <p:spPr/>
        <p:txBody>
          <a:bodyPr/>
          <a:lstStyle/>
          <a:p>
            <a:fld id="{464F664E-CA92-A044-BA3B-730E857C41DA}"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806015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Date Placeholder 4"/>
          <p:cNvSpPr>
            <a:spLocks noGrp="1"/>
          </p:cNvSpPr>
          <p:nvPr>
            <p:ph type="dt" sz="half" idx="10"/>
          </p:nvPr>
        </p:nvSpPr>
        <p:spPr/>
        <p:txBody>
          <a:bodyPr/>
          <a:lstStyle/>
          <a:p>
            <a:fld id="{464F664E-CA92-A044-BA3B-730E857C41DA}"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1368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7" name="Date Placeholder 6"/>
          <p:cNvSpPr>
            <a:spLocks noGrp="1"/>
          </p:cNvSpPr>
          <p:nvPr>
            <p:ph type="dt" sz="half" idx="10"/>
          </p:nvPr>
        </p:nvSpPr>
        <p:spPr/>
        <p:txBody>
          <a:bodyPr/>
          <a:lstStyle/>
          <a:p>
            <a:fld id="{464F664E-CA92-A044-BA3B-730E857C41DA}" type="datetimeFigureOut">
              <a:rPr lang="en-US" smtClean="0"/>
              <a:t>1/18/2021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11184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smtClean="0"/>
              <a:t>Click to edit Master title style</a:t>
            </a:r>
            <a:endParaRPr lang="en-US"/>
          </a:p>
        </p:txBody>
      </p:sp>
      <p:sp>
        <p:nvSpPr>
          <p:cNvPr id="3" name="Date Placeholder 2"/>
          <p:cNvSpPr>
            <a:spLocks noGrp="1"/>
          </p:cNvSpPr>
          <p:nvPr>
            <p:ph type="dt" sz="half" idx="10"/>
          </p:nvPr>
        </p:nvSpPr>
        <p:spPr/>
        <p:txBody>
          <a:bodyPr/>
          <a:lstStyle/>
          <a:p>
            <a:fld id="{464F664E-CA92-A044-BA3B-730E857C41DA}" type="datetimeFigureOut">
              <a:rPr lang="en-US" smtClean="0"/>
              <a:t>1/18/2021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426543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4F664E-CA92-A044-BA3B-730E857C41DA}" type="datetimeFigureOut">
              <a:rPr lang="en-US" smtClean="0"/>
              <a:t>1/18/2021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25124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fr-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40059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fr-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CA" smtClean="0"/>
              <a:t>Click to edit Master text styles</a:t>
            </a:r>
          </a:p>
        </p:txBody>
      </p:sp>
      <p:sp>
        <p:nvSpPr>
          <p:cNvPr id="5" name="Date Placeholder 4"/>
          <p:cNvSpPr>
            <a:spLocks noGrp="1"/>
          </p:cNvSpPr>
          <p:nvPr>
            <p:ph type="dt" sz="half" idx="10"/>
          </p:nvPr>
        </p:nvSpPr>
        <p:spPr/>
        <p:txBody>
          <a:bodyPr/>
          <a:lstStyle/>
          <a:p>
            <a:fld id="{464F664E-CA92-A044-BA3B-730E857C41DA}"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6DBE88-707A-BA4E-BAE7-0917C2BD0749}" type="slidenum">
              <a:rPr lang="en-US" smtClean="0"/>
              <a:t>‹#›</a:t>
            </a:fld>
            <a:endParaRPr lang="en-US"/>
          </a:p>
        </p:txBody>
      </p:sp>
    </p:spTree>
    <p:extLst>
      <p:ext uri="{BB962C8B-B14F-4D97-AF65-F5344CB8AC3E}">
        <p14:creationId xmlns:p14="http://schemas.microsoft.com/office/powerpoint/2010/main" val="3259497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smtClean="0"/>
              <a:t>Click to edit Master text styles</a:t>
            </a:r>
          </a:p>
          <a:p>
            <a:pPr lvl="1"/>
            <a:r>
              <a:rPr lang="fr-CA" smtClean="0"/>
              <a:t>Second level</a:t>
            </a:r>
          </a:p>
          <a:p>
            <a:pPr lvl="2"/>
            <a:r>
              <a:rPr lang="fr-CA" smtClean="0"/>
              <a:t>Third level</a:t>
            </a:r>
          </a:p>
          <a:p>
            <a:pPr lvl="3"/>
            <a:r>
              <a:rPr lang="fr-CA" smtClean="0"/>
              <a:t>Fourth level</a:t>
            </a:r>
          </a:p>
          <a:p>
            <a:pPr lvl="4"/>
            <a:r>
              <a:rPr lang="fr-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4F664E-CA92-A044-BA3B-730E857C41DA}" type="datetimeFigureOut">
              <a:rPr lang="en-US" smtClean="0"/>
              <a:t>1/18/2021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6DBE88-707A-BA4E-BAE7-0917C2BD0749}" type="slidenum">
              <a:rPr lang="en-US" smtClean="0"/>
              <a:t>‹#›</a:t>
            </a:fld>
            <a:endParaRPr lang="en-US"/>
          </a:p>
        </p:txBody>
      </p:sp>
    </p:spTree>
    <p:extLst>
      <p:ext uri="{BB962C8B-B14F-4D97-AF65-F5344CB8AC3E}">
        <p14:creationId xmlns:p14="http://schemas.microsoft.com/office/powerpoint/2010/main" val="29845593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19935"/>
            <a:ext cx="7772400" cy="1455738"/>
          </a:xfrm>
        </p:spPr>
        <p:txBody>
          <a:bodyPr>
            <a:normAutofit fontScale="90000"/>
          </a:bodyPr>
          <a:lstStyle/>
          <a:p>
            <a:r>
              <a:rPr lang="en-US" dirty="0" smtClean="0"/>
              <a:t>2020 Snow Crab Stock Assessment: </a:t>
            </a:r>
            <a:br>
              <a:rPr lang="en-US" dirty="0" smtClean="0"/>
            </a:br>
            <a:r>
              <a:rPr lang="en-US" b="1" dirty="0" smtClean="0"/>
              <a:t>Survey </a:t>
            </a:r>
            <a:r>
              <a:rPr lang="en-US" b="1" dirty="0" smtClean="0"/>
              <a:t>Quality Diagnostics</a:t>
            </a:r>
            <a:endParaRPr lang="en-US" b="1" dirty="0"/>
          </a:p>
        </p:txBody>
      </p:sp>
      <p:sp>
        <p:nvSpPr>
          <p:cNvPr id="3" name="Subtitle 2"/>
          <p:cNvSpPr>
            <a:spLocks noGrp="1"/>
          </p:cNvSpPr>
          <p:nvPr>
            <p:ph type="subTitle" idx="1"/>
          </p:nvPr>
        </p:nvSpPr>
        <p:spPr>
          <a:xfrm>
            <a:off x="1284138" y="3603008"/>
            <a:ext cx="6400800" cy="749300"/>
          </a:xfrm>
        </p:spPr>
        <p:txBody>
          <a:bodyPr/>
          <a:lstStyle/>
          <a:p>
            <a:r>
              <a:rPr lang="en-US" dirty="0" smtClean="0"/>
              <a:t>Southern Gulf of St Lawrence</a:t>
            </a:r>
            <a:endParaRPr lang="en-US" dirty="0"/>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95484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2470"/>
          </a:xfrm>
        </p:spPr>
        <p:txBody>
          <a:bodyPr>
            <a:normAutofit fontScale="90000"/>
          </a:bodyPr>
          <a:lstStyle/>
          <a:p>
            <a:pPr algn="l"/>
            <a:r>
              <a:rPr lang="en-US" dirty="0" smtClean="0"/>
              <a:t>Things to add to intro presentation</a:t>
            </a:r>
            <a:endParaRPr lang="en-US" dirty="0"/>
          </a:p>
        </p:txBody>
      </p:sp>
      <p:sp>
        <p:nvSpPr>
          <p:cNvPr id="3" name="Content Placeholder 2"/>
          <p:cNvSpPr>
            <a:spLocks noGrp="1"/>
          </p:cNvSpPr>
          <p:nvPr>
            <p:ph idx="1"/>
          </p:nvPr>
        </p:nvSpPr>
        <p:spPr/>
        <p:txBody>
          <a:bodyPr/>
          <a:lstStyle/>
          <a:p>
            <a:r>
              <a:rPr lang="en-US" dirty="0" smtClean="0"/>
              <a:t>Add day/night behavioral uncertainties</a:t>
            </a:r>
          </a:p>
          <a:p>
            <a:r>
              <a:rPr lang="en-US" dirty="0" smtClean="0"/>
              <a:t>Add behavioral differences, migration as a function of how may vary by conditions</a:t>
            </a:r>
          </a:p>
          <a:p>
            <a:r>
              <a:rPr lang="en-US" dirty="0" smtClean="0"/>
              <a:t>Differentiate between factors that affect local densities (what is there) and </a:t>
            </a:r>
            <a:r>
              <a:rPr lang="en-US" dirty="0" err="1" smtClean="0"/>
              <a:t>catchability</a:t>
            </a:r>
            <a:r>
              <a:rPr lang="en-US" dirty="0" smtClean="0"/>
              <a:t> (what we see/catch).</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796819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endParaRPr lang="en-US" sz="3600" dirty="0"/>
          </a:p>
        </p:txBody>
      </p:sp>
      <p:sp>
        <p:nvSpPr>
          <p:cNvPr id="3" name="Content Placeholder 2"/>
          <p:cNvSpPr>
            <a:spLocks noGrp="1"/>
          </p:cNvSpPr>
          <p:nvPr>
            <p:ph idx="1"/>
          </p:nvPr>
        </p:nvSpPr>
        <p:spPr>
          <a:xfrm>
            <a:off x="213649" y="1427685"/>
            <a:ext cx="8641135" cy="4726282"/>
          </a:xfrm>
        </p:spPr>
        <p:txBody>
          <a:bodyPr>
            <a:noAutofit/>
          </a:bodyPr>
          <a:lstStyle/>
          <a:p>
            <a:r>
              <a:rPr lang="en-US" sz="2600" dirty="0" smtClean="0"/>
              <a:t>Good measures of abundance or biomass allows for </a:t>
            </a:r>
            <a:r>
              <a:rPr lang="en-US" sz="2600" b="1" i="1" dirty="0" smtClean="0"/>
              <a:t>meaningful comparisons </a:t>
            </a:r>
            <a:r>
              <a:rPr lang="en-US" sz="2600" dirty="0" smtClean="0"/>
              <a:t>of population levels </a:t>
            </a:r>
            <a:r>
              <a:rPr lang="en-US" sz="2600" dirty="0"/>
              <a:t>between different </a:t>
            </a:r>
            <a:r>
              <a:rPr lang="en-US" sz="2600" dirty="0" smtClean="0"/>
              <a:t>regions and/or from one year to the next.</a:t>
            </a:r>
          </a:p>
          <a:p>
            <a:endParaRPr lang="en-CA" sz="2600" dirty="0"/>
          </a:p>
          <a:p>
            <a:pPr lvl="0"/>
            <a:r>
              <a:rPr lang="en-US" sz="2600" dirty="0" smtClean="0"/>
              <a:t>Factors which </a:t>
            </a:r>
            <a:r>
              <a:rPr lang="en-US" sz="2600" b="1" dirty="0" smtClean="0"/>
              <a:t>systematically bias </a:t>
            </a:r>
            <a:r>
              <a:rPr lang="en-US" sz="2600" dirty="0"/>
              <a:t>or skew catch </a:t>
            </a:r>
            <a:r>
              <a:rPr lang="en-US" sz="2600" dirty="0" smtClean="0"/>
              <a:t>observations need to be </a:t>
            </a:r>
            <a:r>
              <a:rPr lang="en-US" sz="2600" b="1" dirty="0" smtClean="0"/>
              <a:t>controlled</a:t>
            </a:r>
            <a:r>
              <a:rPr lang="en-US" sz="2600" dirty="0" smtClean="0"/>
              <a:t> or </a:t>
            </a:r>
            <a:r>
              <a:rPr lang="en-US" sz="2600" dirty="0" smtClean="0"/>
              <a:t>accounted </a:t>
            </a:r>
            <a:r>
              <a:rPr lang="en-US" sz="2600" dirty="0" smtClean="0"/>
              <a:t>for.</a:t>
            </a:r>
          </a:p>
          <a:p>
            <a:pPr lvl="0"/>
            <a:endParaRPr lang="en-US" sz="2600" dirty="0" smtClean="0"/>
          </a:p>
          <a:p>
            <a:pPr lvl="0"/>
            <a:r>
              <a:rPr lang="en-US" sz="2600" b="1" dirty="0" smtClean="0"/>
              <a:t>Control</a:t>
            </a:r>
            <a:r>
              <a:rPr lang="en-US" sz="2600" dirty="0" smtClean="0"/>
              <a:t> of identified factors is achieved through the implementation of robust </a:t>
            </a:r>
            <a:r>
              <a:rPr lang="en-US" sz="2600" b="1" dirty="0"/>
              <a:t>sampling </a:t>
            </a:r>
            <a:r>
              <a:rPr lang="en-US" sz="2600" b="1" dirty="0" smtClean="0"/>
              <a:t>protocols</a:t>
            </a:r>
            <a:r>
              <a:rPr lang="en-US" sz="2600" dirty="0" smtClean="0"/>
              <a:t>. </a:t>
            </a:r>
          </a:p>
        </p:txBody>
      </p:sp>
      <p:sp>
        <p:nvSpPr>
          <p:cNvPr id="4" name="TextBox 3"/>
          <p:cNvSpPr txBox="1"/>
          <p:nvPr/>
        </p:nvSpPr>
        <p:spPr>
          <a:xfrm>
            <a:off x="5057649" y="6378244"/>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4012688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50022" y="1269901"/>
            <a:ext cx="7600339" cy="4856667"/>
            <a:chOff x="575828" y="1269901"/>
            <a:chExt cx="7600339" cy="4856667"/>
          </a:xfrm>
        </p:grpSpPr>
        <p:grpSp>
          <p:nvGrpSpPr>
            <p:cNvPr id="17" name="Group 16"/>
            <p:cNvGrpSpPr/>
            <p:nvPr/>
          </p:nvGrpSpPr>
          <p:grpSpPr>
            <a:xfrm>
              <a:off x="3707286" y="1269901"/>
              <a:ext cx="1458302" cy="4856667"/>
              <a:chOff x="3875460" y="570484"/>
              <a:chExt cx="1587858" cy="5932230"/>
            </a:xfrm>
          </p:grpSpPr>
          <p:sp>
            <p:nvSpPr>
              <p:cNvPr id="13" name="Up-Down Arrow 12"/>
              <p:cNvSpPr/>
              <p:nvPr/>
            </p:nvSpPr>
            <p:spPr>
              <a:xfrm>
                <a:off x="4418577" y="992483"/>
                <a:ext cx="501626" cy="5196005"/>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4010825" y="570484"/>
                <a:ext cx="1317129" cy="421999"/>
              </a:xfrm>
              <a:prstGeom prst="rect">
                <a:avLst/>
              </a:prstGeom>
              <a:noFill/>
            </p:spPr>
            <p:txBody>
              <a:bodyPr wrap="none" rtlCol="0">
                <a:spAutoFit/>
              </a:bodyPr>
              <a:lstStyle/>
              <a:p>
                <a:pPr algn="ctr"/>
                <a:r>
                  <a:rPr lang="en-US" b="1" dirty="0" smtClean="0"/>
                  <a:t>Accounted</a:t>
                </a:r>
                <a:endParaRPr lang="en-US" b="1" dirty="0"/>
              </a:p>
            </p:txBody>
          </p:sp>
          <p:sp>
            <p:nvSpPr>
              <p:cNvPr id="16" name="TextBox 15"/>
              <p:cNvSpPr txBox="1"/>
              <p:nvPr/>
            </p:nvSpPr>
            <p:spPr>
              <a:xfrm>
                <a:off x="3875460" y="6080715"/>
                <a:ext cx="1587858" cy="421999"/>
              </a:xfrm>
              <a:prstGeom prst="rect">
                <a:avLst/>
              </a:prstGeom>
              <a:noFill/>
            </p:spPr>
            <p:txBody>
              <a:bodyPr wrap="none" rtlCol="0">
                <a:spAutoFit/>
              </a:bodyPr>
              <a:lstStyle/>
              <a:p>
                <a:pPr algn="ctr"/>
                <a:r>
                  <a:rPr lang="en-US" b="1" dirty="0" smtClean="0"/>
                  <a:t>Unaccounted</a:t>
                </a:r>
                <a:endParaRPr lang="en-US" b="1" dirty="0"/>
              </a:p>
            </p:txBody>
          </p:sp>
        </p:grpSp>
        <p:grpSp>
          <p:nvGrpSpPr>
            <p:cNvPr id="20" name="Group 19"/>
            <p:cNvGrpSpPr/>
            <p:nvPr/>
          </p:nvGrpSpPr>
          <p:grpSpPr>
            <a:xfrm>
              <a:off x="575828" y="3509526"/>
              <a:ext cx="7250464" cy="401618"/>
              <a:chOff x="133491" y="3281595"/>
              <a:chExt cx="8509504" cy="458889"/>
            </a:xfrm>
          </p:grpSpPr>
          <p:sp>
            <p:nvSpPr>
              <p:cNvPr id="14" name="Left-Right Arrow 13"/>
              <p:cNvSpPr/>
              <p:nvPr/>
            </p:nvSpPr>
            <p:spPr>
              <a:xfrm>
                <a:off x="1761029" y="3281595"/>
                <a:ext cx="5699324" cy="458889"/>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133491" y="3295650"/>
                <a:ext cx="1443425" cy="369332"/>
              </a:xfrm>
              <a:prstGeom prst="rect">
                <a:avLst/>
              </a:prstGeom>
              <a:noFill/>
            </p:spPr>
            <p:txBody>
              <a:bodyPr wrap="none" rtlCol="0">
                <a:spAutoFit/>
              </a:bodyPr>
              <a:lstStyle/>
              <a:p>
                <a:r>
                  <a:rPr lang="en-US" b="1" dirty="0" smtClean="0"/>
                  <a:t>Uncontrolled</a:t>
                </a:r>
                <a:endParaRPr lang="en-US" b="1" dirty="0"/>
              </a:p>
            </p:txBody>
          </p:sp>
          <p:sp>
            <p:nvSpPr>
              <p:cNvPr id="19" name="TextBox 18"/>
              <p:cNvSpPr txBox="1"/>
              <p:nvPr/>
            </p:nvSpPr>
            <p:spPr>
              <a:xfrm>
                <a:off x="7448550" y="3317453"/>
                <a:ext cx="1194445" cy="369332"/>
              </a:xfrm>
              <a:prstGeom prst="rect">
                <a:avLst/>
              </a:prstGeom>
              <a:noFill/>
            </p:spPr>
            <p:txBody>
              <a:bodyPr wrap="none" rtlCol="0">
                <a:spAutoFit/>
              </a:bodyPr>
              <a:lstStyle/>
              <a:p>
                <a:r>
                  <a:rPr lang="en-US" b="1" dirty="0"/>
                  <a:t>C</a:t>
                </a:r>
                <a:r>
                  <a:rPr lang="en-US" b="1" dirty="0" smtClean="0"/>
                  <a:t>ontrolled</a:t>
                </a:r>
                <a:endParaRPr lang="en-US" b="1" dirty="0"/>
              </a:p>
            </p:txBody>
          </p:sp>
        </p:grpSp>
        <p:sp>
          <p:nvSpPr>
            <p:cNvPr id="21" name="TextBox 20"/>
            <p:cNvSpPr txBox="1"/>
            <p:nvPr/>
          </p:nvSpPr>
          <p:spPr>
            <a:xfrm>
              <a:off x="2313103" y="1670343"/>
              <a:ext cx="1394183" cy="338554"/>
            </a:xfrm>
            <a:prstGeom prst="rect">
              <a:avLst/>
            </a:prstGeom>
            <a:noFill/>
          </p:spPr>
          <p:txBody>
            <a:bodyPr wrap="square" rtlCol="0">
              <a:spAutoFit/>
            </a:bodyPr>
            <a:lstStyle/>
            <a:p>
              <a:pPr algn="r"/>
              <a:r>
                <a:rPr lang="en-US" sz="1600" i="1" dirty="0" smtClean="0"/>
                <a:t>Swept </a:t>
              </a:r>
              <a:r>
                <a:rPr lang="en-US" sz="1600" i="1" dirty="0" smtClean="0"/>
                <a:t>area</a:t>
              </a:r>
              <a:endParaRPr lang="en-US" sz="1600" i="1" dirty="0" smtClean="0"/>
            </a:p>
          </p:txBody>
        </p:sp>
        <p:sp>
          <p:nvSpPr>
            <p:cNvPr id="22" name="TextBox 21"/>
            <p:cNvSpPr txBox="1"/>
            <p:nvPr/>
          </p:nvSpPr>
          <p:spPr>
            <a:xfrm>
              <a:off x="5959896" y="2213435"/>
              <a:ext cx="2216271" cy="1323439"/>
            </a:xfrm>
            <a:prstGeom prst="rect">
              <a:avLst/>
            </a:prstGeom>
            <a:noFill/>
          </p:spPr>
          <p:txBody>
            <a:bodyPr wrap="square" rtlCol="0">
              <a:spAutoFit/>
            </a:bodyPr>
            <a:lstStyle/>
            <a:p>
              <a:r>
                <a:rPr lang="en-US" sz="1600" i="1" dirty="0" smtClean="0"/>
                <a:t>Vessel </a:t>
              </a:r>
              <a:r>
                <a:rPr lang="en-US" sz="1600" i="1" dirty="0" smtClean="0"/>
                <a:t>speed</a:t>
              </a:r>
            </a:p>
            <a:p>
              <a:r>
                <a:rPr lang="en-US" sz="1600" i="1" dirty="0" smtClean="0"/>
                <a:t>5-minute tow </a:t>
              </a:r>
              <a:r>
                <a:rPr lang="en-US" sz="1600" i="1" dirty="0" smtClean="0"/>
                <a:t>duration</a:t>
              </a:r>
            </a:p>
            <a:p>
              <a:r>
                <a:rPr lang="en-US" sz="1600" i="1" dirty="0" smtClean="0"/>
                <a:t>Gear </a:t>
              </a:r>
              <a:r>
                <a:rPr lang="en-US" sz="1600" i="1" dirty="0" smtClean="0"/>
                <a:t>dimensions</a:t>
              </a:r>
            </a:p>
            <a:p>
              <a:r>
                <a:rPr lang="en-US" sz="1600" i="1" dirty="0" smtClean="0"/>
                <a:t>Gear </a:t>
              </a:r>
              <a:r>
                <a:rPr lang="en-US" sz="1600" i="1" dirty="0" smtClean="0"/>
                <a:t>configuration</a:t>
              </a:r>
            </a:p>
            <a:p>
              <a:r>
                <a:rPr lang="en-US" sz="1600" i="1" dirty="0"/>
                <a:t>Time of </a:t>
              </a:r>
              <a:r>
                <a:rPr lang="en-US" sz="1600" i="1" dirty="0" smtClean="0"/>
                <a:t>day</a:t>
              </a:r>
            </a:p>
          </p:txBody>
        </p:sp>
        <p:sp>
          <p:nvSpPr>
            <p:cNvPr id="24" name="TextBox 23"/>
            <p:cNvSpPr txBox="1"/>
            <p:nvPr/>
          </p:nvSpPr>
          <p:spPr>
            <a:xfrm>
              <a:off x="1434251" y="4112046"/>
              <a:ext cx="2610375" cy="1323439"/>
            </a:xfrm>
            <a:prstGeom prst="rect">
              <a:avLst/>
            </a:prstGeom>
            <a:noFill/>
          </p:spPr>
          <p:txBody>
            <a:bodyPr wrap="square" rtlCol="0">
              <a:spAutoFit/>
            </a:bodyPr>
            <a:lstStyle/>
            <a:p>
              <a:pPr algn="r"/>
              <a:r>
                <a:rPr lang="en-US" sz="1600" i="1" dirty="0" smtClean="0"/>
                <a:t>Sea conditions (0-25 </a:t>
              </a:r>
              <a:r>
                <a:rPr lang="en-US" sz="1600" i="1" dirty="0" err="1" smtClean="0"/>
                <a:t>kts</a:t>
              </a:r>
              <a:r>
                <a:rPr lang="en-US" sz="1600" i="1" dirty="0" smtClean="0"/>
                <a:t>)</a:t>
              </a:r>
            </a:p>
            <a:p>
              <a:pPr algn="r"/>
              <a:r>
                <a:rPr lang="en-US" sz="1600" i="1" dirty="0" smtClean="0"/>
                <a:t>Survey station relocations</a:t>
              </a:r>
              <a:endParaRPr lang="en-US" sz="1600" i="1" dirty="0"/>
            </a:p>
            <a:p>
              <a:pPr algn="r"/>
              <a:r>
                <a:rPr lang="en-US" sz="1600" i="1" dirty="0" smtClean="0"/>
                <a:t>Survey </a:t>
              </a:r>
              <a:r>
                <a:rPr lang="en-US" sz="1600" i="1" dirty="0" smtClean="0"/>
                <a:t>vessels</a:t>
              </a:r>
            </a:p>
            <a:p>
              <a:pPr algn="r"/>
              <a:r>
                <a:rPr lang="en-US" sz="1600" i="1" dirty="0" smtClean="0"/>
                <a:t>End-of-tow procedures</a:t>
              </a:r>
            </a:p>
            <a:p>
              <a:pPr algn="r"/>
              <a:r>
                <a:rPr lang="en-US" sz="1600" i="1" dirty="0" smtClean="0"/>
                <a:t>Sea bottom</a:t>
              </a:r>
            </a:p>
          </p:txBody>
        </p:sp>
      </p:grpSp>
      <p:sp>
        <p:nvSpPr>
          <p:cNvPr id="26" name="TextBox 25"/>
          <p:cNvSpPr txBox="1"/>
          <p:nvPr/>
        </p:nvSpPr>
        <p:spPr>
          <a:xfrm>
            <a:off x="385412" y="309285"/>
            <a:ext cx="5256442" cy="646331"/>
          </a:xfrm>
          <a:prstGeom prst="rect">
            <a:avLst/>
          </a:prstGeom>
          <a:noFill/>
        </p:spPr>
        <p:txBody>
          <a:bodyPr wrap="none" rtlCol="0">
            <a:spAutoFit/>
          </a:bodyPr>
          <a:lstStyle/>
          <a:p>
            <a:r>
              <a:rPr lang="en-US" sz="3600" b="1" dirty="0" smtClean="0"/>
              <a:t>Snow Crab Survey Factors:</a:t>
            </a:r>
            <a:endParaRPr lang="en-US" sz="3600" b="1" dirty="0"/>
          </a:p>
        </p:txBody>
      </p:sp>
      <p:sp>
        <p:nvSpPr>
          <p:cNvPr id="27" name="TextBox 26"/>
          <p:cNvSpPr txBox="1"/>
          <p:nvPr/>
        </p:nvSpPr>
        <p:spPr>
          <a:xfrm>
            <a:off x="5165339" y="6434627"/>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
        <p:nvSpPr>
          <p:cNvPr id="3" name="TextBox 2"/>
          <p:cNvSpPr txBox="1"/>
          <p:nvPr/>
        </p:nvSpPr>
        <p:spPr>
          <a:xfrm>
            <a:off x="5189129" y="3942769"/>
            <a:ext cx="1267081" cy="338554"/>
          </a:xfrm>
          <a:prstGeom prst="rect">
            <a:avLst/>
          </a:prstGeom>
          <a:noFill/>
        </p:spPr>
        <p:txBody>
          <a:bodyPr wrap="none" rtlCol="0">
            <a:spAutoFit/>
          </a:bodyPr>
          <a:lstStyle/>
          <a:p>
            <a:r>
              <a:rPr lang="en-US" sz="1600" i="1" dirty="0" smtClean="0"/>
              <a:t>Time of year</a:t>
            </a:r>
            <a:endParaRPr lang="en-US" sz="1600" i="1" dirty="0"/>
          </a:p>
        </p:txBody>
      </p:sp>
      <p:sp>
        <p:nvSpPr>
          <p:cNvPr id="4" name="Rectangle 3"/>
          <p:cNvSpPr/>
          <p:nvPr/>
        </p:nvSpPr>
        <p:spPr>
          <a:xfrm>
            <a:off x="2236754" y="2832192"/>
            <a:ext cx="2326293" cy="584775"/>
          </a:xfrm>
          <a:prstGeom prst="rect">
            <a:avLst/>
          </a:prstGeom>
        </p:spPr>
        <p:txBody>
          <a:bodyPr wrap="square">
            <a:spAutoFit/>
          </a:bodyPr>
          <a:lstStyle/>
          <a:p>
            <a:pPr algn="r"/>
            <a:r>
              <a:rPr lang="en-US" sz="1600" i="1" dirty="0"/>
              <a:t>Trawl damage</a:t>
            </a:r>
          </a:p>
          <a:p>
            <a:pPr algn="r"/>
            <a:r>
              <a:rPr lang="en-US" sz="1600" i="1" dirty="0"/>
              <a:t>Sea conditions (&gt;25 </a:t>
            </a:r>
            <a:r>
              <a:rPr lang="en-US" sz="1600" i="1" dirty="0" err="1"/>
              <a:t>kts</a:t>
            </a:r>
            <a:r>
              <a:rPr lang="en-US" sz="1600" i="1" dirty="0"/>
              <a:t>)</a:t>
            </a:r>
            <a:endParaRPr lang="en-US" sz="1600" i="1" dirty="0"/>
          </a:p>
        </p:txBody>
      </p:sp>
    </p:spTree>
    <p:extLst>
      <p:ext uri="{BB962C8B-B14F-4D97-AF65-F5344CB8AC3E}">
        <p14:creationId xmlns:p14="http://schemas.microsoft.com/office/powerpoint/2010/main" val="2886624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9" y="274638"/>
            <a:ext cx="8229600" cy="821250"/>
          </a:xfrm>
        </p:spPr>
        <p:txBody>
          <a:bodyPr>
            <a:normAutofit/>
          </a:bodyPr>
          <a:lstStyle/>
          <a:p>
            <a:pPr algn="l"/>
            <a:r>
              <a:rPr lang="en-US" sz="3600" b="1" dirty="0" smtClean="0"/>
              <a:t>Population Indices</a:t>
            </a:r>
            <a:r>
              <a:rPr lang="en-US" sz="3600" b="1" dirty="0" smtClean="0"/>
              <a:t>:</a:t>
            </a:r>
            <a:endParaRPr lang="en-US" sz="3600" dirty="0"/>
          </a:p>
        </p:txBody>
      </p:sp>
      <p:sp>
        <p:nvSpPr>
          <p:cNvPr id="3" name="Content Placeholder 2"/>
          <p:cNvSpPr>
            <a:spLocks noGrp="1"/>
          </p:cNvSpPr>
          <p:nvPr>
            <p:ph idx="1"/>
          </p:nvPr>
        </p:nvSpPr>
        <p:spPr>
          <a:xfrm>
            <a:off x="223735" y="1732659"/>
            <a:ext cx="8641135" cy="3766655"/>
          </a:xfrm>
        </p:spPr>
        <p:txBody>
          <a:bodyPr>
            <a:noAutofit/>
          </a:bodyPr>
          <a:lstStyle/>
          <a:p>
            <a:pPr lvl="0"/>
            <a:r>
              <a:rPr lang="en-US" sz="2600" b="1" dirty="0" smtClean="0"/>
              <a:t>Uncontrolled </a:t>
            </a:r>
            <a:r>
              <a:rPr lang="en-US" sz="2600" b="1" dirty="0"/>
              <a:t>factors </a:t>
            </a:r>
            <a:r>
              <a:rPr lang="en-US" sz="2600" dirty="0" smtClean="0"/>
              <a:t>need to be identified, quantified or </a:t>
            </a:r>
            <a:r>
              <a:rPr lang="en-US" sz="2600" dirty="0"/>
              <a:t>otherwise accounted </a:t>
            </a:r>
            <a:r>
              <a:rPr lang="en-US" sz="2600" dirty="0" smtClean="0"/>
              <a:t>for, in order to standardize </a:t>
            </a:r>
            <a:r>
              <a:rPr lang="en-US" sz="2600" dirty="0" smtClean="0"/>
              <a:t>catches.</a:t>
            </a:r>
          </a:p>
          <a:p>
            <a:pPr lvl="0"/>
            <a:endParaRPr lang="en-CA" sz="2600" dirty="0"/>
          </a:p>
          <a:p>
            <a:pPr lvl="0"/>
            <a:r>
              <a:rPr lang="en-US" sz="2600" b="1" dirty="0" smtClean="0"/>
              <a:t>Failure</a:t>
            </a:r>
            <a:r>
              <a:rPr lang="en-US" sz="2600" dirty="0" smtClean="0"/>
              <a:t> to account for influential factors can lead to indices with </a:t>
            </a:r>
            <a:r>
              <a:rPr lang="en-US" sz="2600" b="1" dirty="0" smtClean="0"/>
              <a:t>misleading</a:t>
            </a:r>
            <a:r>
              <a:rPr lang="en-US" sz="2600" dirty="0" smtClean="0"/>
              <a:t> regional or annual changes, reflecting changes </a:t>
            </a:r>
            <a:r>
              <a:rPr lang="en-US" sz="2600" dirty="0"/>
              <a:t>in the factors </a:t>
            </a:r>
            <a:r>
              <a:rPr lang="en-US" sz="2600" dirty="0" smtClean="0"/>
              <a:t>themselves rather </a:t>
            </a:r>
            <a:r>
              <a:rPr lang="en-US" sz="2600" dirty="0"/>
              <a:t>than </a:t>
            </a:r>
            <a:r>
              <a:rPr lang="en-US" sz="2600" dirty="0" smtClean="0"/>
              <a:t>true </a:t>
            </a:r>
            <a:r>
              <a:rPr lang="en-US" sz="2600" dirty="0" smtClean="0"/>
              <a:t>changes </a:t>
            </a:r>
            <a:r>
              <a:rPr lang="en-US" sz="2600" dirty="0"/>
              <a:t>in population abundance or biomass</a:t>
            </a:r>
            <a:r>
              <a:rPr lang="en-US" sz="2600" dirty="0" smtClean="0"/>
              <a:t>.</a:t>
            </a:r>
            <a:endParaRPr lang="en-CA" sz="2600" dirty="0"/>
          </a:p>
        </p:txBody>
      </p:sp>
      <p:sp>
        <p:nvSpPr>
          <p:cNvPr id="4" name="TextBox 3"/>
          <p:cNvSpPr txBox="1"/>
          <p:nvPr/>
        </p:nvSpPr>
        <p:spPr>
          <a:xfrm>
            <a:off x="5057649" y="6356720"/>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77597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29359"/>
          </a:xfrm>
        </p:spPr>
        <p:txBody>
          <a:bodyPr>
            <a:normAutofit/>
          </a:bodyPr>
          <a:lstStyle/>
          <a:p>
            <a:pPr algn="l"/>
            <a:r>
              <a:rPr lang="en-US" sz="3200" b="1" dirty="0" smtClean="0"/>
              <a:t>Vessel tracks: 2017-2020</a:t>
            </a:r>
            <a:endParaRPr lang="en-US" sz="3200" b="1" dirty="0"/>
          </a:p>
        </p:txBody>
      </p:sp>
      <p:pic>
        <p:nvPicPr>
          <p:cNvPr id="4" name="Picture 3" descr="Macintosh HD:Users:crustacean:Desktop:Stock-Assessment-2020:results:figures:english:survey:vessel.tracks.2017-2020.pdf"/>
          <p:cNvPicPr/>
          <p:nvPr/>
        </p:nvPicPr>
        <p:blipFill>
          <a:blip r:embed="rId3">
            <a:extLst>
              <a:ext uri="{28A0092B-C50C-407E-A947-70E740481C1C}">
                <a14:useLocalDpi xmlns:a14="http://schemas.microsoft.com/office/drawing/2010/main" val="0"/>
              </a:ext>
            </a:extLst>
          </a:blip>
          <a:srcRect/>
          <a:stretch>
            <a:fillRect/>
          </a:stretch>
        </p:blipFill>
        <p:spPr bwMode="auto">
          <a:xfrm>
            <a:off x="959825" y="597624"/>
            <a:ext cx="7055516" cy="6680580"/>
          </a:xfrm>
          <a:prstGeom prst="rect">
            <a:avLst/>
          </a:prstGeom>
          <a:noFill/>
          <a:ln>
            <a:noFill/>
          </a:ln>
        </p:spPr>
      </p:pic>
    </p:spTree>
    <p:extLst>
      <p:ext uri="{BB962C8B-B14F-4D97-AF65-F5344CB8AC3E}">
        <p14:creationId xmlns:p14="http://schemas.microsoft.com/office/powerpoint/2010/main" val="3084884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03219"/>
          </a:xfrm>
        </p:spPr>
        <p:txBody>
          <a:bodyPr>
            <a:normAutofit/>
          </a:bodyPr>
          <a:lstStyle/>
          <a:p>
            <a:pPr algn="l"/>
            <a:r>
              <a:rPr lang="en-US" sz="3600" dirty="0" smtClean="0"/>
              <a:t>Passive phase duration:</a:t>
            </a:r>
            <a:endParaRPr lang="en-US" sz="3600" dirty="0"/>
          </a:p>
        </p:txBody>
      </p:sp>
      <p:sp>
        <p:nvSpPr>
          <p:cNvPr id="3" name="Content Placeholder 2"/>
          <p:cNvSpPr>
            <a:spLocks noGrp="1"/>
          </p:cNvSpPr>
          <p:nvPr>
            <p:ph idx="1"/>
          </p:nvPr>
        </p:nvSpPr>
        <p:spPr/>
        <p:txBody>
          <a:bodyPr>
            <a:normAutofit fontScale="32500" lnSpcReduction="20000"/>
          </a:bodyPr>
          <a:lstStyle/>
          <a:p>
            <a:r>
              <a:rPr lang="en-US" dirty="0"/>
              <a:t>It was shown in 2019 that a prolonged latent passive trawling phase existed between the trawl stop signal and the time the trawl lifted off the bottom. Estimates of the swept areas for this latent phase were 1014m</a:t>
            </a:r>
            <a:r>
              <a:rPr lang="en-US" baseline="30000" dirty="0"/>
              <a:t>2</a:t>
            </a:r>
            <a:r>
              <a:rPr lang="en-US" dirty="0"/>
              <a:t> for 2017 and 938m</a:t>
            </a:r>
            <a:r>
              <a:rPr lang="en-US" baseline="30000" dirty="0"/>
              <a:t>2</a:t>
            </a:r>
            <a:r>
              <a:rPr lang="en-US" dirty="0"/>
              <a:t> for 2018 (Ref). As the average swept area for survey tows during active trawling is ~2700m</a:t>
            </a:r>
            <a:r>
              <a:rPr lang="en-US" baseline="30000" dirty="0"/>
              <a:t>2</a:t>
            </a:r>
            <a:r>
              <a:rPr lang="en-US" dirty="0"/>
              <a:t>, the scale of this passive trawling phase was highlighted as a potentially large source of observation bias. Moreover, slower operation of the winch during hauling aboard the Avalon Voyager II further increased the extent of this phase to 1270m</a:t>
            </a:r>
            <a:r>
              <a:rPr lang="en-US" baseline="30000" dirty="0"/>
              <a:t>2</a:t>
            </a:r>
            <a:r>
              <a:rPr lang="en-US" dirty="0"/>
              <a:t>.</a:t>
            </a:r>
            <a:endParaRPr lang="en-CA" dirty="0"/>
          </a:p>
          <a:p>
            <a:r>
              <a:rPr lang="en-US" dirty="0"/>
              <a:t>To remedy this situation, three changes in the fishing protocol were applied in 2020: the winching speed was operated at speeds comparable or greater than those of 2017 and 2018, the survey vessel applied a stronger deceleration following the stop signal, and the survey vessel maneuvered off to the side at when winching was initiated, to minimize cable tension during winching of the trawl.</a:t>
            </a:r>
            <a:endParaRPr lang="en-CA" dirty="0"/>
          </a:p>
          <a:p>
            <a:r>
              <a:rPr lang="en-US" dirty="0"/>
              <a:t>Figure 9 shows survey vessel tracks for 2017 to 2020 during active trawling, as well as during winching of the trawl before it leaves the sea bottom. This figure shows the prolonged forward movement of the survey vessel during the passive trawling phase relative to 2017 and 2018. In contrast, vessel tracks during winching in 2020 are much reduced in length, and clearly show that the vessel generally turned sideways after the stop signal.</a:t>
            </a:r>
            <a:endParaRPr lang="en-CA" dirty="0"/>
          </a:p>
          <a:p>
            <a:r>
              <a:rPr lang="en-US" dirty="0"/>
              <a:t>The time required to haul the trawl doors to the surface decreased from an average 312s in 2019 to 218s in 2020, which was lower than 263s observed in 2017. This shows that winch speed was higher in 2020. Perhaps </a:t>
            </a:r>
            <a:r>
              <a:rPr lang="en-US" dirty="0" smtClean="0"/>
              <a:t>counter-intuitively</a:t>
            </a:r>
            <a:r>
              <a:rPr lang="en-US" dirty="0"/>
              <a:t>, the average time spent by the trawl on the bottom during winching increased slightly from 116s in 2019 to 130s in 2020, both of which are longer than the values of 82s in 2017 and 75s observed in 2018. One way to explain this odd result is to consider the vertical force required to lift the trawl off the bottom and how it would change in response to a reduction in cable tension. In such a case, the trawl would have to be brought closer to the survey vessel, with the steeper cable angle translating into the required vertical lift. In other words, lower cable tension, say from a slower-moving vessel as in 2020, requires that more cable be winched prior to liftoff of the trawl. This perhaps explains why the duration of the passive phase remains unchanged.</a:t>
            </a:r>
            <a:endParaRPr lang="en-CA" dirty="0"/>
          </a:p>
          <a:p>
            <a:r>
              <a:rPr lang="en-US" dirty="0"/>
              <a:t>This being said, the goal of the new measures brought about in 2020 was to reduce movement of the trawl on the bottom during winching, i.e. reduce the horizontal component of the cable force, not the amount of time spent by the trawl on the bottom. Indeed, the end-of-tow vessel maneuvers and reduced haul times and inferred steeper liftoff angles all point to much reduced movement of the trawl, though its true movement and catch efficiency during this phase is not known directly</a:t>
            </a:r>
            <a:r>
              <a:rPr lang="en-US" dirty="0" smtClean="0"/>
              <a:t>.</a:t>
            </a:r>
          </a:p>
          <a:p>
            <a:endParaRPr lang="en-US" dirty="0"/>
          </a:p>
          <a:p>
            <a:endParaRPr lang="en-US" dirty="0" smtClean="0"/>
          </a:p>
          <a:p>
            <a:r>
              <a:rPr lang="en-US" dirty="0" smtClean="0"/>
              <a:t>This entails that passive phase as a </a:t>
            </a:r>
            <a:r>
              <a:rPr lang="en-US" dirty="0" err="1" smtClean="0"/>
              <a:t>likeliy</a:t>
            </a:r>
            <a:r>
              <a:rPr lang="en-US" dirty="0" smtClean="0"/>
              <a:t> mechanistic </a:t>
            </a:r>
            <a:r>
              <a:rPr lang="en-US" dirty="0" err="1" smtClean="0"/>
              <a:t>explation</a:t>
            </a:r>
            <a:r>
              <a:rPr lang="en-US" dirty="0" smtClean="0"/>
              <a:t> or cause of the the increase </a:t>
            </a:r>
            <a:r>
              <a:rPr lang="mr-IN" dirty="0" smtClean="0"/>
              <a:t>…</a:t>
            </a:r>
            <a:r>
              <a:rPr lang="en-CA" dirty="0" smtClean="0"/>
              <a:t>.</a:t>
            </a:r>
          </a:p>
          <a:p>
            <a:r>
              <a:rPr lang="mr-IN" dirty="0" smtClean="0"/>
              <a:t>…</a:t>
            </a:r>
            <a:r>
              <a:rPr lang="en-CA" dirty="0" smtClean="0"/>
              <a:t>effectively rules out passive phase trawling as a </a:t>
            </a:r>
            <a:r>
              <a:rPr lang="en-CA" dirty="0" err="1" smtClean="0"/>
              <a:t>likeliy</a:t>
            </a:r>
            <a:r>
              <a:rPr lang="en-CA" dirty="0" smtClean="0"/>
              <a:t> cause of the 2018-2019 catch increase, and hints that passive phase trawling is not efficient, given that, </a:t>
            </a:r>
            <a:endParaRPr lang="en-CA" dirty="0"/>
          </a:p>
          <a:p>
            <a:endParaRPr lang="en-US" dirty="0" smtClean="0"/>
          </a:p>
          <a:p>
            <a:r>
              <a:rPr lang="en-US" dirty="0" smtClean="0"/>
              <a:t>Revise Somerton articles on crab </a:t>
            </a:r>
            <a:r>
              <a:rPr lang="en-US" dirty="0" err="1" smtClean="0"/>
              <a:t>catchability</a:t>
            </a:r>
            <a:r>
              <a:rPr lang="en-US" dirty="0" smtClean="0"/>
              <a:t> in double trawl experiment</a:t>
            </a:r>
          </a:p>
          <a:p>
            <a:r>
              <a:rPr lang="en-US" dirty="0" smtClean="0"/>
              <a:t>Add temperature as bias table,</a:t>
            </a:r>
          </a:p>
          <a:p>
            <a:r>
              <a:rPr lang="en-US" dirty="0" smtClean="0"/>
              <a:t>Add time of day, environmental conditions to bias table</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3358793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925"/>
          </a:xfrm>
        </p:spPr>
        <p:txBody>
          <a:bodyPr>
            <a:normAutofit/>
          </a:bodyPr>
          <a:lstStyle/>
          <a:p>
            <a:pPr algn="l"/>
            <a:r>
              <a:rPr lang="en-US" dirty="0" err="1" smtClean="0"/>
              <a:t>Mullowney</a:t>
            </a:r>
            <a:r>
              <a:rPr lang="en-US" dirty="0" smtClean="0"/>
              <a:t> drift:</a:t>
            </a:r>
            <a:endParaRPr lang="en-US" dirty="0"/>
          </a:p>
        </p:txBody>
      </p:sp>
      <p:sp>
        <p:nvSpPr>
          <p:cNvPr id="3" name="Content Placeholder 2"/>
          <p:cNvSpPr>
            <a:spLocks noGrp="1"/>
          </p:cNvSpPr>
          <p:nvPr>
            <p:ph idx="1"/>
          </p:nvPr>
        </p:nvSpPr>
        <p:spPr>
          <a:xfrm>
            <a:off x="457200" y="1606373"/>
            <a:ext cx="8453708" cy="3862712"/>
          </a:xfrm>
        </p:spPr>
        <p:txBody>
          <a:bodyPr/>
          <a:lstStyle/>
          <a:p>
            <a:pPr marL="0" indent="0">
              <a:buNone/>
            </a:pPr>
            <a:r>
              <a:rPr lang="en-US" dirty="0" smtClean="0"/>
              <a:t>An issue if:</a:t>
            </a:r>
          </a:p>
          <a:p>
            <a:r>
              <a:rPr lang="en-US" dirty="0" smtClean="0"/>
              <a:t>crab have different densities, on average, between trawlable </a:t>
            </a:r>
            <a:r>
              <a:rPr lang="en-US" dirty="0" smtClean="0"/>
              <a:t>versus </a:t>
            </a:r>
            <a:r>
              <a:rPr lang="en-US" dirty="0" err="1" smtClean="0"/>
              <a:t>untrawlable</a:t>
            </a:r>
            <a:r>
              <a:rPr lang="en-US" dirty="0" smtClean="0"/>
              <a:t> bottoms.</a:t>
            </a:r>
          </a:p>
          <a:p>
            <a:endParaRPr lang="en-US" dirty="0" smtClean="0"/>
          </a:p>
          <a:p>
            <a:r>
              <a:rPr lang="en-US" dirty="0" smtClean="0"/>
              <a:t>crab have different </a:t>
            </a:r>
            <a:r>
              <a:rPr lang="en-US" dirty="0" smtClean="0"/>
              <a:t>catchabilities </a:t>
            </a:r>
            <a:r>
              <a:rPr lang="en-US" dirty="0" smtClean="0"/>
              <a:t>between the two types of </a:t>
            </a:r>
            <a:r>
              <a:rPr lang="en-US" dirty="0" smtClean="0"/>
              <a:t>bottom (even if when the </a:t>
            </a:r>
            <a:r>
              <a:rPr lang="en-US" dirty="0" err="1" smtClean="0"/>
              <a:t>densties</a:t>
            </a:r>
            <a:r>
              <a:rPr lang="en-US" dirty="0" smtClean="0"/>
              <a:t> are the same).</a:t>
            </a:r>
            <a:endParaRPr lang="en-US" dirty="0"/>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890258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09612"/>
          </a:xfrm>
        </p:spPr>
        <p:txBody>
          <a:bodyPr>
            <a:normAutofit fontScale="90000"/>
          </a:bodyPr>
          <a:lstStyle/>
          <a:p>
            <a:pPr algn="l"/>
            <a:r>
              <a:rPr lang="en-US" b="1" dirty="0"/>
              <a:t>Errata RAP </a:t>
            </a:r>
            <a:r>
              <a:rPr lang="en-US" b="1" dirty="0" smtClean="0"/>
              <a:t>2019:</a:t>
            </a:r>
            <a:endParaRPr lang="en-US" b="1" dirty="0"/>
          </a:p>
        </p:txBody>
      </p:sp>
      <p:sp>
        <p:nvSpPr>
          <p:cNvPr id="3" name="Content Placeholder 2"/>
          <p:cNvSpPr>
            <a:spLocks noGrp="1"/>
          </p:cNvSpPr>
          <p:nvPr>
            <p:ph idx="1"/>
          </p:nvPr>
        </p:nvSpPr>
        <p:spPr>
          <a:xfrm>
            <a:off x="457200" y="1285876"/>
            <a:ext cx="8229600" cy="4603936"/>
          </a:xfrm>
        </p:spPr>
        <p:txBody>
          <a:bodyPr>
            <a:normAutofit/>
          </a:bodyPr>
          <a:lstStyle/>
          <a:p>
            <a:r>
              <a:rPr lang="en-US" dirty="0" smtClean="0"/>
              <a:t>Recruitment prediction from last year excluded male R-2 crab &gt; 98mm, this led to an under-estimate of the predicted R-1 crab</a:t>
            </a:r>
          </a:p>
          <a:p>
            <a:pPr lvl="1"/>
            <a:r>
              <a:rPr lang="en-US" dirty="0" smtClean="0"/>
              <a:t>It went from X MT to Y MT in the correction.</a:t>
            </a:r>
          </a:p>
          <a:p>
            <a:pPr lvl="1"/>
            <a:endParaRPr lang="en-US" dirty="0"/>
          </a:p>
        </p:txBody>
      </p:sp>
      <p:sp>
        <p:nvSpPr>
          <p:cNvPr id="5" name="TextBox 4"/>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2006525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8487"/>
          </a:xfrm>
        </p:spPr>
        <p:txBody>
          <a:bodyPr>
            <a:normAutofit fontScale="90000"/>
          </a:bodyPr>
          <a:lstStyle/>
          <a:p>
            <a:pPr algn="l"/>
            <a:r>
              <a:rPr lang="en-US" b="1" dirty="0" smtClean="0"/>
              <a:t>Fishery Management Objectives:</a:t>
            </a:r>
            <a:endParaRPr lang="en-US" b="1" dirty="0"/>
          </a:p>
        </p:txBody>
      </p:sp>
      <p:sp>
        <p:nvSpPr>
          <p:cNvPr id="3" name="Content Placeholder 2"/>
          <p:cNvSpPr>
            <a:spLocks noGrp="1"/>
          </p:cNvSpPr>
          <p:nvPr>
            <p:ph idx="1"/>
          </p:nvPr>
        </p:nvSpPr>
        <p:spPr>
          <a:xfrm>
            <a:off x="285749" y="1171574"/>
            <a:ext cx="8715375" cy="5029201"/>
          </a:xfrm>
        </p:spPr>
        <p:txBody>
          <a:bodyPr/>
          <a:lstStyle/>
          <a:p>
            <a:r>
              <a:rPr lang="en-US" dirty="0" smtClean="0"/>
              <a:t>Maximize </a:t>
            </a:r>
            <a:r>
              <a:rPr lang="en-US" b="1" dirty="0" smtClean="0"/>
              <a:t>commercial crab </a:t>
            </a:r>
            <a:r>
              <a:rPr lang="en-US" b="1" dirty="0" smtClean="0"/>
              <a:t>yields</a:t>
            </a:r>
            <a:r>
              <a:rPr lang="en-US" dirty="0"/>
              <a:t>:</a:t>
            </a:r>
            <a:endParaRPr lang="en-US" dirty="0" smtClean="0"/>
          </a:p>
          <a:p>
            <a:pPr lvl="1"/>
            <a:r>
              <a:rPr lang="en-US" dirty="0" smtClean="0"/>
              <a:t>Protection of incoming or new </a:t>
            </a:r>
            <a:r>
              <a:rPr lang="en-US" b="1" dirty="0" smtClean="0"/>
              <a:t>fishery recruitment</a:t>
            </a:r>
            <a:r>
              <a:rPr lang="en-US" dirty="0" smtClean="0"/>
              <a:t>.</a:t>
            </a:r>
          </a:p>
          <a:p>
            <a:pPr lvl="1"/>
            <a:r>
              <a:rPr lang="en-US" dirty="0" smtClean="0"/>
              <a:t>Maximize </a:t>
            </a:r>
            <a:r>
              <a:rPr lang="en-US" b="1" dirty="0" smtClean="0"/>
              <a:t>future population </a:t>
            </a:r>
            <a:r>
              <a:rPr lang="en-US" b="1" dirty="0" smtClean="0"/>
              <a:t>recruitment</a:t>
            </a:r>
            <a:r>
              <a:rPr lang="en-US" dirty="0" smtClean="0"/>
              <a:t>.</a:t>
            </a:r>
          </a:p>
          <a:p>
            <a:pPr marL="457200" lvl="1" indent="0">
              <a:buNone/>
            </a:pPr>
            <a:endParaRPr lang="en-US" dirty="0" smtClean="0"/>
          </a:p>
          <a:p>
            <a:r>
              <a:rPr lang="en-US" dirty="0" smtClean="0"/>
              <a:t>Minimize impact of </a:t>
            </a:r>
            <a:r>
              <a:rPr lang="en-US" dirty="0" smtClean="0"/>
              <a:t>snow </a:t>
            </a:r>
            <a:r>
              <a:rPr lang="en-US" dirty="0" smtClean="0"/>
              <a:t>crab </a:t>
            </a:r>
            <a:r>
              <a:rPr lang="en-US" dirty="0" smtClean="0"/>
              <a:t>fishing </a:t>
            </a:r>
            <a:r>
              <a:rPr lang="en-US" dirty="0" smtClean="0"/>
              <a:t>activities on ecologically important or sensitive </a:t>
            </a:r>
            <a:r>
              <a:rPr lang="en-US" dirty="0" smtClean="0"/>
              <a:t>species.</a:t>
            </a:r>
          </a:p>
          <a:p>
            <a:endParaRPr lang="en-US" dirty="0" smtClean="0"/>
          </a:p>
          <a:p>
            <a:r>
              <a:rPr lang="en-US" dirty="0"/>
              <a:t>Foresee and minimize impacts of </a:t>
            </a:r>
            <a:r>
              <a:rPr lang="en-US" b="1" dirty="0"/>
              <a:t>climate change</a:t>
            </a:r>
            <a:r>
              <a:rPr lang="en-US" dirty="0" smtClean="0"/>
              <a:t>.</a:t>
            </a:r>
          </a:p>
        </p:txBody>
      </p:sp>
      <p:sp>
        <p:nvSpPr>
          <p:cNvPr id="4" name="TextBox 3"/>
          <p:cNvSpPr txBox="1"/>
          <p:nvPr/>
        </p:nvSpPr>
        <p:spPr>
          <a:xfrm>
            <a:off x="4960788" y="6270625"/>
            <a:ext cx="3950120" cy="369332"/>
          </a:xfrm>
          <a:prstGeom prst="rect">
            <a:avLst/>
          </a:prstGeom>
          <a:noFill/>
        </p:spPr>
        <p:txBody>
          <a:bodyPr wrap="none" rtlCol="0">
            <a:spAutoFit/>
          </a:bodyPr>
          <a:lstStyle/>
          <a:p>
            <a:r>
              <a:rPr lang="en-US" i="1" dirty="0" smtClean="0"/>
              <a:t>DFO Regional Assessment Process, </a:t>
            </a:r>
            <a:r>
              <a:rPr lang="en-US" i="1" dirty="0"/>
              <a:t>2020</a:t>
            </a:r>
          </a:p>
        </p:txBody>
      </p:sp>
    </p:spTree>
    <p:extLst>
      <p:ext uri="{BB962C8B-B14F-4D97-AF65-F5344CB8AC3E}">
        <p14:creationId xmlns:p14="http://schemas.microsoft.com/office/powerpoint/2010/main" val="14405660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3407</TotalTime>
  <Words>1637</Words>
  <Application>Microsoft Office PowerPoint</Application>
  <PresentationFormat>On-screen Show (4:3)</PresentationFormat>
  <Paragraphs>127</Paragraphs>
  <Slides>10</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Mangal</vt:lpstr>
      <vt:lpstr>Office Theme</vt:lpstr>
      <vt:lpstr>2020 Snow Crab Stock Assessment:  Survey Quality Diagnostics</vt:lpstr>
      <vt:lpstr>Population Indices:</vt:lpstr>
      <vt:lpstr>PowerPoint Presentation</vt:lpstr>
      <vt:lpstr>Population Indices:</vt:lpstr>
      <vt:lpstr>Vessel tracks: 2017-2020</vt:lpstr>
      <vt:lpstr>Passive phase duration:</vt:lpstr>
      <vt:lpstr>Mullowney drift:</vt:lpstr>
      <vt:lpstr>Errata RAP 2019:</vt:lpstr>
      <vt:lpstr>Fishery Management Objectives:</vt:lpstr>
      <vt:lpstr>Things to add to intro presentation</vt:lpstr>
    </vt:vector>
  </TitlesOfParts>
  <Company>EEE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Crustacean Crusty</dc:creator>
  <cp:lastModifiedBy>Surette, Tobie</cp:lastModifiedBy>
  <cp:revision>49</cp:revision>
  <dcterms:created xsi:type="dcterms:W3CDTF">2021-01-15T19:09:25Z</dcterms:created>
  <dcterms:modified xsi:type="dcterms:W3CDTF">2021-01-18T16:33:13Z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fb733f-faef-464c-9b6d-731b56f94973_Enabled">
    <vt:lpwstr>true</vt:lpwstr>
  </property>
  <property fmtid="{D5CDD505-2E9C-101B-9397-08002B2CF9AE}" pid="3" name="MSIP_Label_1bfb733f-faef-464c-9b6d-731b56f94973_SetDate">
    <vt:lpwstr>2021-01-18T13:02:35Z</vt:lpwstr>
  </property>
  <property fmtid="{D5CDD505-2E9C-101B-9397-08002B2CF9AE}" pid="4" name="MSIP_Label_1bfb733f-faef-464c-9b6d-731b56f94973_Method">
    <vt:lpwstr>Standard</vt:lpwstr>
  </property>
  <property fmtid="{D5CDD505-2E9C-101B-9397-08002B2CF9AE}" pid="5" name="MSIP_Label_1bfb733f-faef-464c-9b6d-731b56f94973_Name">
    <vt:lpwstr>Unclass - Non-Classifié</vt:lpwstr>
  </property>
  <property fmtid="{D5CDD505-2E9C-101B-9397-08002B2CF9AE}" pid="6" name="MSIP_Label_1bfb733f-faef-464c-9b6d-731b56f94973_SiteId">
    <vt:lpwstr>1594fdae-a1d9-4405-915d-011467234338</vt:lpwstr>
  </property>
  <property fmtid="{D5CDD505-2E9C-101B-9397-08002B2CF9AE}" pid="7" name="MSIP_Label_1bfb733f-faef-464c-9b6d-731b56f94973_ActionId">
    <vt:lpwstr>19b66c9f-e396-4e92-871e-0000daa88b90</vt:lpwstr>
  </property>
</Properties>
</file>

<file path=docProps/thumbnail.jpeg>
</file>